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29LT Baseet Ultra-Bold" charset="1" panose="00000900000000000000"/>
      <p:regular r:id="rId24"/>
    </p:embeddedFont>
    <p:embeddedFont>
      <p:font typeface="Open Sans Bold" charset="1" panose="020B0806030504020204"/>
      <p:regular r:id="rId25"/>
    </p:embeddedFont>
    <p:embeddedFont>
      <p:font typeface="Open Sans" charset="1" panose="020B0606030504020204"/>
      <p:regular r:id="rId26"/>
    </p:embeddedFont>
    <p:embeddedFont>
      <p:font typeface="29LT Baseet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VAGmPCh2RhE.mp4" Type="http://schemas.openxmlformats.org/officeDocument/2006/relationships/video"/><Relationship Id="rId4" Target="../media/VAGmPCh2RhE.mp4" Type="http://schemas.microsoft.com/office/2007/relationships/media"/><Relationship Id="rId5" Target="../media/image32.jpeg" Type="http://schemas.openxmlformats.org/officeDocument/2006/relationships/image"/><Relationship Id="rId6" Target="../media/VAGmPRuuAV8.mp4" Type="http://schemas.openxmlformats.org/officeDocument/2006/relationships/video"/><Relationship Id="rId7" Target="../media/VAGmPRuuAV8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GmPV9k9pY.mp4" Type="http://schemas.openxmlformats.org/officeDocument/2006/relationships/video"/><Relationship Id="rId4" Target="../media/VAGmPV9k9pY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93" t="0" r="-859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9112" y="1036232"/>
            <a:ext cx="9253079" cy="4681815"/>
            <a:chOff x="0" y="0"/>
            <a:chExt cx="12337438" cy="62424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1450"/>
              <a:ext cx="12337438" cy="2876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950"/>
                </a:lnSpc>
                <a:spcBef>
                  <a:spcPct val="0"/>
                </a:spcBef>
              </a:pPr>
              <a:r>
                <a:rPr lang="en-US" b="true" sz="15000">
                  <a:solidFill>
                    <a:srgbClr val="004AAD"/>
                  </a:solidFill>
                  <a:latin typeface="29LT Baseet Ultra-Bold"/>
                  <a:ea typeface="29LT Baseet Ultra-Bold"/>
                  <a:cs typeface="29LT Baseet Ultra-Bold"/>
                  <a:sym typeface="29LT Baseet Ultra-Bold"/>
                </a:rPr>
                <a:t>MedAssist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472763"/>
              <a:ext cx="12337438" cy="2769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00"/>
                </a:lnSpc>
              </a:pPr>
              <a:r>
                <a:rPr lang="en-US" b="true" sz="4000" spc="-8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Une solution intelligente pour mieux suivre vos traitements et rendez-vous médicaux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25575" y="1028700"/>
            <a:ext cx="6162527" cy="7703159"/>
          </a:xfrm>
          <a:custGeom>
            <a:avLst/>
            <a:gdLst/>
            <a:ahLst/>
            <a:cxnLst/>
            <a:rect r="r" b="b" t="t" l="l"/>
            <a:pathLst>
              <a:path h="7703159" w="6162527">
                <a:moveTo>
                  <a:pt x="0" y="0"/>
                </a:moveTo>
                <a:lnTo>
                  <a:pt x="6162527" y="0"/>
                </a:lnTo>
                <a:lnTo>
                  <a:pt x="6162527" y="7703159"/>
                </a:lnTo>
                <a:lnTo>
                  <a:pt x="0" y="7703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92467" y="5718047"/>
            <a:ext cx="1843126" cy="1826060"/>
          </a:xfrm>
          <a:custGeom>
            <a:avLst/>
            <a:gdLst/>
            <a:ahLst/>
            <a:cxnLst/>
            <a:rect r="r" b="b" t="t" l="l"/>
            <a:pathLst>
              <a:path h="1826060" w="1843126">
                <a:moveTo>
                  <a:pt x="0" y="0"/>
                </a:moveTo>
                <a:lnTo>
                  <a:pt x="1843126" y="0"/>
                </a:lnTo>
                <a:lnTo>
                  <a:pt x="1843126" y="1826060"/>
                </a:lnTo>
                <a:lnTo>
                  <a:pt x="0" y="1826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40165" y="8291847"/>
            <a:ext cx="7713935" cy="966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5"/>
              </a:lnSpc>
            </a:pPr>
            <a:r>
              <a:rPr lang="en-US" sz="282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Preparé par :</a:t>
            </a:r>
            <a:r>
              <a:rPr lang="en-US" sz="2825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Oussema Zghal</a:t>
            </a:r>
          </a:p>
          <a:p>
            <a:pPr algn="ctr">
              <a:lnSpc>
                <a:spcPts val="3955"/>
              </a:lnSpc>
              <a:spcBef>
                <a:spcPct val="0"/>
              </a:spcBef>
            </a:pPr>
            <a:r>
              <a:rPr lang="en-US" b="true" sz="282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                               Mohamed Amine Salhi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8743" y="1351154"/>
            <a:ext cx="6807490" cy="8935846"/>
          </a:xfrm>
          <a:custGeom>
            <a:avLst/>
            <a:gdLst/>
            <a:ahLst/>
            <a:cxnLst/>
            <a:rect r="r" b="b" t="t" l="l"/>
            <a:pathLst>
              <a:path h="8935846" w="6807490">
                <a:moveTo>
                  <a:pt x="0" y="0"/>
                </a:moveTo>
                <a:lnTo>
                  <a:pt x="6807489" y="0"/>
                </a:lnTo>
                <a:lnTo>
                  <a:pt x="6807489" y="8935846"/>
                </a:lnTo>
                <a:lnTo>
                  <a:pt x="0" y="89358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38224" y="1882022"/>
            <a:ext cx="10425806" cy="326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000000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Technologies utilisées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12813" y="635339"/>
            <a:ext cx="3370882" cy="3370882"/>
          </a:xfrm>
          <a:custGeom>
            <a:avLst/>
            <a:gdLst/>
            <a:ahLst/>
            <a:cxnLst/>
            <a:rect r="r" b="b" t="t" l="l"/>
            <a:pathLst>
              <a:path h="3370882" w="3370882">
                <a:moveTo>
                  <a:pt x="0" y="0"/>
                </a:moveTo>
                <a:lnTo>
                  <a:pt x="3370882" y="0"/>
                </a:lnTo>
                <a:lnTo>
                  <a:pt x="3370882" y="3370883"/>
                </a:lnTo>
                <a:lnTo>
                  <a:pt x="0" y="3370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0505" y="5728269"/>
            <a:ext cx="6081644" cy="2866422"/>
          </a:xfrm>
          <a:custGeom>
            <a:avLst/>
            <a:gdLst/>
            <a:ahLst/>
            <a:cxnLst/>
            <a:rect r="r" b="b" t="t" l="l"/>
            <a:pathLst>
              <a:path h="2866422" w="6081644">
                <a:moveTo>
                  <a:pt x="0" y="0"/>
                </a:moveTo>
                <a:lnTo>
                  <a:pt x="6081644" y="0"/>
                </a:lnTo>
                <a:lnTo>
                  <a:pt x="6081644" y="2866423"/>
                </a:lnTo>
                <a:lnTo>
                  <a:pt x="0" y="2866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48" t="0" r="-584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97460" y="6089918"/>
            <a:ext cx="4755545" cy="3168382"/>
          </a:xfrm>
          <a:custGeom>
            <a:avLst/>
            <a:gdLst/>
            <a:ahLst/>
            <a:cxnLst/>
            <a:rect r="r" b="b" t="t" l="l"/>
            <a:pathLst>
              <a:path h="3168382" w="4755545">
                <a:moveTo>
                  <a:pt x="0" y="0"/>
                </a:moveTo>
                <a:lnTo>
                  <a:pt x="4755544" y="0"/>
                </a:lnTo>
                <a:lnTo>
                  <a:pt x="4755544" y="3168382"/>
                </a:lnTo>
                <a:lnTo>
                  <a:pt x="0" y="316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817" y="366604"/>
            <a:ext cx="16391839" cy="144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83"/>
              </a:lnSpc>
            </a:pP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Te</a:t>
            </a: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chnologies utilisées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5817" y="2023283"/>
            <a:ext cx="7635670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Langage :</a:t>
            </a: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Java (Android Studio)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5817" y="2908791"/>
            <a:ext cx="8336332" cy="10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 données :</a:t>
            </a: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SQLite (stockage local)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817" y="4356274"/>
            <a:ext cx="12756356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UI/UX :</a:t>
            </a:r>
            <a:r>
              <a:rPr lang="en-US" sz="3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Design responsive et palette de couleurs personnalisée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6081" y="396022"/>
            <a:ext cx="4229571" cy="9494956"/>
          </a:xfrm>
          <a:custGeom>
            <a:avLst/>
            <a:gdLst/>
            <a:ahLst/>
            <a:cxnLst/>
            <a:rect r="r" b="b" t="t" l="l"/>
            <a:pathLst>
              <a:path h="9494956" w="4229571">
                <a:moveTo>
                  <a:pt x="0" y="0"/>
                </a:moveTo>
                <a:lnTo>
                  <a:pt x="4229571" y="0"/>
                </a:lnTo>
                <a:lnTo>
                  <a:pt x="4229571" y="9494956"/>
                </a:lnTo>
                <a:lnTo>
                  <a:pt x="0" y="9494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3017" y="4661735"/>
            <a:ext cx="12692155" cy="47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000000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F</a:t>
            </a:r>
            <a:r>
              <a:rPr lang="en-US" b="true" sz="12614">
                <a:solidFill>
                  <a:srgbClr val="000000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onctionnalités avancées et innovations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AutoShape 5" id="5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050280" y="52959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78" r="0" b="1836"/>
          <a:stretch>
            <a:fillRect/>
          </a:stretch>
        </p:blipFill>
        <p:spPr>
          <a:xfrm flipH="false" flipV="false" rot="0">
            <a:off x="1805153" y="2508337"/>
            <a:ext cx="3471352" cy="7535577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8170699" y="1761696"/>
            <a:ext cx="0" cy="80122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4828" r="0" b="0"/>
          <a:stretch>
            <a:fillRect/>
          </a:stretch>
        </p:blipFill>
        <p:spPr>
          <a:xfrm flipH="false" flipV="false" rot="0">
            <a:off x="11479294" y="2360003"/>
            <a:ext cx="3703320" cy="783224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5817" y="126189"/>
            <a:ext cx="17738432" cy="113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2"/>
              </a:lnSpc>
            </a:pPr>
            <a:r>
              <a:rPr lang="en-US" b="true" sz="6900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Fo</a:t>
            </a:r>
            <a:r>
              <a:rPr lang="en-US" b="true" sz="6900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nctionnalités avancées et innovations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6607" y="1200991"/>
            <a:ext cx="5388445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Appeler directement un numero des le clic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02608" y="1239943"/>
            <a:ext cx="7856692" cy="98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4"/>
              </a:lnSpc>
              <a:spcBef>
                <a:spcPct val="0"/>
              </a:spcBef>
            </a:pPr>
            <a:r>
              <a:rPr lang="en-US" b="true" sz="286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Envoyer un sms d’urgence avec la position de l’utilisateur en cas d urgence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4023"/>
          <a:stretch>
            <a:fillRect/>
          </a:stretch>
        </p:blipFill>
        <p:spPr>
          <a:xfrm flipH="false" flipV="false" rot="0">
            <a:off x="7343373" y="2009305"/>
            <a:ext cx="3703320" cy="789847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5817" y="126189"/>
            <a:ext cx="17738432" cy="113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2"/>
              </a:lnSpc>
            </a:pPr>
            <a:r>
              <a:rPr lang="en-US" b="true" sz="6900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Fo</a:t>
            </a:r>
            <a:r>
              <a:rPr lang="en-US" b="true" sz="6900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nctionnalités avancées et innovations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6818" y="1344480"/>
            <a:ext cx="16492317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Afficher les rendez-vous et les medicaments pour le jour courant via la voix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5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6984" y="1828371"/>
            <a:ext cx="4031155" cy="8145858"/>
          </a:xfrm>
          <a:custGeom>
            <a:avLst/>
            <a:gdLst/>
            <a:ahLst/>
            <a:cxnLst/>
            <a:rect r="r" b="b" t="t" l="l"/>
            <a:pathLst>
              <a:path h="8145858" w="4031155">
                <a:moveTo>
                  <a:pt x="0" y="0"/>
                </a:moveTo>
                <a:lnTo>
                  <a:pt x="4031155" y="0"/>
                </a:lnTo>
                <a:lnTo>
                  <a:pt x="4031155" y="8145858"/>
                </a:lnTo>
                <a:lnTo>
                  <a:pt x="0" y="81458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3687" y="1828371"/>
            <a:ext cx="3920194" cy="8145858"/>
          </a:xfrm>
          <a:custGeom>
            <a:avLst/>
            <a:gdLst/>
            <a:ahLst/>
            <a:cxnLst/>
            <a:rect r="r" b="b" t="t" l="l"/>
            <a:pathLst>
              <a:path h="8145858" w="3920194">
                <a:moveTo>
                  <a:pt x="0" y="0"/>
                </a:moveTo>
                <a:lnTo>
                  <a:pt x="3920194" y="0"/>
                </a:lnTo>
                <a:lnTo>
                  <a:pt x="3920194" y="8145858"/>
                </a:lnTo>
                <a:lnTo>
                  <a:pt x="0" y="8145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5817" y="126189"/>
            <a:ext cx="17738432" cy="113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2"/>
              </a:lnSpc>
            </a:pPr>
            <a:r>
              <a:rPr lang="en-US" b="true" sz="6900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Fo</a:t>
            </a:r>
            <a:r>
              <a:rPr lang="en-US" b="true" sz="6900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nctionnalités avancées et innovations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99810" y="1181941"/>
            <a:ext cx="1649231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Intégration d un chatbot (OpenRouter)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6081" y="396022"/>
            <a:ext cx="4229571" cy="9494956"/>
          </a:xfrm>
          <a:custGeom>
            <a:avLst/>
            <a:gdLst/>
            <a:ahLst/>
            <a:cxnLst/>
            <a:rect r="r" b="b" t="t" l="l"/>
            <a:pathLst>
              <a:path h="9494956" w="4229571">
                <a:moveTo>
                  <a:pt x="0" y="0"/>
                </a:moveTo>
                <a:lnTo>
                  <a:pt x="4229571" y="0"/>
                </a:lnTo>
                <a:lnTo>
                  <a:pt x="4229571" y="9494956"/>
                </a:lnTo>
                <a:lnTo>
                  <a:pt x="0" y="94949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3017" y="6147635"/>
            <a:ext cx="12692155" cy="177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000000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7568" y="1258141"/>
            <a:ext cx="4587243" cy="4587243"/>
          </a:xfrm>
          <a:custGeom>
            <a:avLst/>
            <a:gdLst/>
            <a:ahLst/>
            <a:cxnLst/>
            <a:rect r="r" b="b" t="t" l="l"/>
            <a:pathLst>
              <a:path h="4587243" w="4587243">
                <a:moveTo>
                  <a:pt x="0" y="0"/>
                </a:moveTo>
                <a:lnTo>
                  <a:pt x="4587244" y="0"/>
                </a:lnTo>
                <a:lnTo>
                  <a:pt x="4587244" y="4587243"/>
                </a:lnTo>
                <a:lnTo>
                  <a:pt x="0" y="4587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5817" y="126189"/>
            <a:ext cx="17738432" cy="113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2"/>
              </a:lnSpc>
            </a:pPr>
            <a:r>
              <a:rPr lang="en-US" b="true" sz="6900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Telecharger notre app sur ton telephone: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7776" y="7679320"/>
            <a:ext cx="17074515" cy="537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https://github.com/oussemazghal/medspeak/releases/download/2.0/app-debug.apk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53579" y="5444493"/>
            <a:ext cx="169783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17724" y="2735147"/>
            <a:ext cx="8267506" cy="7864465"/>
          </a:xfrm>
          <a:custGeom>
            <a:avLst/>
            <a:gdLst/>
            <a:ahLst/>
            <a:cxnLst/>
            <a:rect r="r" b="b" t="t" l="l"/>
            <a:pathLst>
              <a:path h="7864465" w="8267506">
                <a:moveTo>
                  <a:pt x="0" y="0"/>
                </a:moveTo>
                <a:lnTo>
                  <a:pt x="8267507" y="0"/>
                </a:lnTo>
                <a:lnTo>
                  <a:pt x="8267507" y="7864465"/>
                </a:lnTo>
                <a:lnTo>
                  <a:pt x="0" y="786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63520" y="1387916"/>
            <a:ext cx="9028897" cy="474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000000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Thanks for your attention!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96507" cy="10287000"/>
          </a:xfrm>
          <a:custGeom>
            <a:avLst/>
            <a:gdLst/>
            <a:ahLst/>
            <a:cxnLst/>
            <a:rect r="r" b="b" t="t" l="l"/>
            <a:pathLst>
              <a:path h="10287000" w="18296507">
                <a:moveTo>
                  <a:pt x="0" y="0"/>
                </a:moveTo>
                <a:lnTo>
                  <a:pt x="18296507" y="0"/>
                </a:lnTo>
                <a:lnTo>
                  <a:pt x="182965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02" t="0" r="-380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379067"/>
            <a:ext cx="10657974" cy="7819094"/>
            <a:chOff x="0" y="0"/>
            <a:chExt cx="2807038" cy="2059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7038" cy="2059350"/>
            </a:xfrm>
            <a:custGeom>
              <a:avLst/>
              <a:gdLst/>
              <a:ahLst/>
              <a:cxnLst/>
              <a:rect r="r" b="b" t="t" l="l"/>
              <a:pathLst>
                <a:path h="2059350" w="2807038">
                  <a:moveTo>
                    <a:pt x="0" y="0"/>
                  </a:moveTo>
                  <a:lnTo>
                    <a:pt x="2807038" y="0"/>
                  </a:lnTo>
                  <a:lnTo>
                    <a:pt x="2807038" y="2059350"/>
                  </a:lnTo>
                  <a:lnTo>
                    <a:pt x="0" y="2059350"/>
                  </a:lnTo>
                  <a:close/>
                </a:path>
              </a:pathLst>
            </a:custGeom>
            <a:solidFill>
              <a:srgbClr val="FFFFFF">
                <a:alpha val="73725"/>
              </a:srgbClr>
            </a:solidFill>
            <a:ln w="38100" cap="sq">
              <a:solidFill>
                <a:srgbClr val="000000">
                  <a:alpha val="73725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07038" cy="2106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19030" y="1532368"/>
            <a:ext cx="10167644" cy="7578045"/>
            <a:chOff x="0" y="0"/>
            <a:chExt cx="13556858" cy="101040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911203"/>
              <a:ext cx="13556858" cy="7192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63599" indent="-431800" lvl="1">
                <a:lnSpc>
                  <a:spcPts val="6159"/>
                </a:lnSpc>
                <a:buFont typeface="Arial"/>
                <a:buChar char="•"/>
              </a:pPr>
              <a:r>
                <a:rPr lang="en-US" sz="3999" spc="147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Introduction &amp; Objectif de l’application</a:t>
              </a:r>
            </a:p>
            <a:p>
              <a:pPr algn="l" marL="863599" indent="-431800" lvl="1">
                <a:lnSpc>
                  <a:spcPts val="6159"/>
                </a:lnSpc>
                <a:buFont typeface="Arial"/>
                <a:buChar char="•"/>
              </a:pPr>
              <a:r>
                <a:rPr lang="en-US" sz="3999" spc="147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Fonctionnalités principales</a:t>
              </a:r>
            </a:p>
            <a:p>
              <a:pPr algn="l" marL="863599" indent="-431800" lvl="1">
                <a:lnSpc>
                  <a:spcPts val="6159"/>
                </a:lnSpc>
                <a:buFont typeface="Arial"/>
                <a:buChar char="•"/>
              </a:pPr>
              <a:r>
                <a:rPr lang="en-US" sz="3999" spc="147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Technologies utilisées</a:t>
              </a:r>
            </a:p>
            <a:p>
              <a:pPr algn="l" marL="863599" indent="-431800" lvl="1">
                <a:lnSpc>
                  <a:spcPts val="6159"/>
                </a:lnSpc>
                <a:buFont typeface="Arial"/>
                <a:buChar char="•"/>
              </a:pPr>
              <a:r>
                <a:rPr lang="en-US" sz="3999" spc="147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Fonctionnalités avancées et innovations</a:t>
              </a:r>
            </a:p>
            <a:p>
              <a:pPr algn="l">
                <a:lnSpc>
                  <a:spcPts val="615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3556858" cy="2568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3356"/>
                </a:lnSpc>
                <a:spcBef>
                  <a:spcPct val="0"/>
                </a:spcBef>
              </a:pPr>
              <a:r>
                <a:rPr lang="en-US" b="true" sz="12600" strike="noStrike" u="none">
                  <a:solidFill>
                    <a:srgbClr val="004AAD"/>
                  </a:solidFill>
                  <a:latin typeface="29LT Baseet Ultra-Bold"/>
                  <a:ea typeface="29LT Baseet Ultra-Bold"/>
                  <a:cs typeface="29LT Baseet Ultra-Bold"/>
                  <a:sym typeface="29LT Baseet Ultra-Bold"/>
                </a:rPr>
                <a:t>Plan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242605" y="325292"/>
            <a:ext cx="2436714" cy="2414151"/>
          </a:xfrm>
          <a:custGeom>
            <a:avLst/>
            <a:gdLst/>
            <a:ahLst/>
            <a:cxnLst/>
            <a:rect r="r" b="b" t="t" l="l"/>
            <a:pathLst>
              <a:path h="2414151" w="2436714">
                <a:moveTo>
                  <a:pt x="0" y="0"/>
                </a:moveTo>
                <a:lnTo>
                  <a:pt x="2436714" y="0"/>
                </a:lnTo>
                <a:lnTo>
                  <a:pt x="2436714" y="2414151"/>
                </a:lnTo>
                <a:lnTo>
                  <a:pt x="0" y="2414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211" y="1404364"/>
            <a:ext cx="8238195" cy="8058452"/>
          </a:xfrm>
          <a:custGeom>
            <a:avLst/>
            <a:gdLst/>
            <a:ahLst/>
            <a:cxnLst/>
            <a:rect r="r" b="b" t="t" l="l"/>
            <a:pathLst>
              <a:path h="8058452" w="8238195">
                <a:moveTo>
                  <a:pt x="0" y="0"/>
                </a:moveTo>
                <a:lnTo>
                  <a:pt x="8238194" y="0"/>
                </a:lnTo>
                <a:lnTo>
                  <a:pt x="8238194" y="8058453"/>
                </a:lnTo>
                <a:lnTo>
                  <a:pt x="0" y="8058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71471" y="2635315"/>
            <a:ext cx="11177495" cy="1775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000000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6806477"/>
            <a:ext cx="5413674" cy="1127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MedAssist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05583" y="6089304"/>
            <a:ext cx="12122366" cy="557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5"/>
              </a:lnSpc>
            </a:pPr>
            <a:r>
              <a:rPr lang="en-US" sz="323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Simpl</a:t>
            </a:r>
            <a:r>
              <a:rPr lang="en-US" sz="323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ifier la gestion quotidienne des traitements médicaux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69985" y="7142186"/>
            <a:ext cx="11235821" cy="54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Fou</a:t>
            </a:r>
            <a:r>
              <a:rPr lang="en-US" sz="31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rnir des rappels visuels et sonores pour éviter les oublis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59624" y="8502844"/>
            <a:ext cx="12021038" cy="1087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6"/>
              </a:lnSpc>
            </a:pPr>
            <a:r>
              <a:rPr lang="en-US" sz="31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Cen</a:t>
            </a:r>
            <a:r>
              <a:rPr lang="en-US" sz="313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traliser les informations médicales : médicaments, rendez-vous, urgences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4313156" y="6401432"/>
            <a:ext cx="1692428" cy="52887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5413674" y="7439077"/>
            <a:ext cx="756311" cy="19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3877324" y="7934225"/>
            <a:ext cx="1682300" cy="72145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906373" y="311015"/>
            <a:ext cx="2798081" cy="2772172"/>
          </a:xfrm>
          <a:custGeom>
            <a:avLst/>
            <a:gdLst/>
            <a:ahLst/>
            <a:cxnLst/>
            <a:rect r="r" b="b" t="t" l="l"/>
            <a:pathLst>
              <a:path h="2772172" w="2798081">
                <a:moveTo>
                  <a:pt x="0" y="0"/>
                </a:moveTo>
                <a:lnTo>
                  <a:pt x="2798081" y="0"/>
                </a:lnTo>
                <a:lnTo>
                  <a:pt x="2798081" y="2772172"/>
                </a:lnTo>
                <a:lnTo>
                  <a:pt x="0" y="277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11452"/>
            <a:ext cx="10282571" cy="144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83"/>
              </a:lnSpc>
            </a:pP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2599000"/>
            <a:ext cx="431315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79501" indent="-539750" lvl="1">
              <a:lnSpc>
                <a:spcPts val="7000"/>
              </a:lnSpc>
              <a:buFont typeface="Arial"/>
              <a:buChar char="•"/>
            </a:pPr>
            <a:r>
              <a:rPr lang="en-US" b="true" sz="5000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3724910"/>
            <a:ext cx="172593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-La g</a:t>
            </a: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estion des traitements médicaux peut être complexe(les personnes âgées ou atteintes de maladies chroniques.)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888" y="5038725"/>
            <a:ext cx="4040719" cy="866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086171" indent="-543085" lvl="1">
              <a:lnSpc>
                <a:spcPts val="7043"/>
              </a:lnSpc>
              <a:buFont typeface="Arial"/>
              <a:buChar char="•"/>
            </a:pPr>
            <a:r>
              <a:rPr lang="en-US" b="true" sz="5030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Solution?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0907">
            <a:off x="-1745247" y="2012789"/>
            <a:ext cx="10014240" cy="9176685"/>
          </a:xfrm>
          <a:custGeom>
            <a:avLst/>
            <a:gdLst/>
            <a:ahLst/>
            <a:cxnLst/>
            <a:rect r="r" b="b" t="t" l="l"/>
            <a:pathLst>
              <a:path h="9176685" w="10014240">
                <a:moveTo>
                  <a:pt x="0" y="0"/>
                </a:moveTo>
                <a:lnTo>
                  <a:pt x="10014240" y="0"/>
                </a:lnTo>
                <a:lnTo>
                  <a:pt x="10014240" y="9176685"/>
                </a:lnTo>
                <a:lnTo>
                  <a:pt x="0" y="917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55109" y="2821324"/>
            <a:ext cx="12761590" cy="3261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31"/>
              </a:lnSpc>
              <a:spcBef>
                <a:spcPct val="0"/>
              </a:spcBef>
            </a:pPr>
            <a:r>
              <a:rPr lang="en-US" b="true" sz="12614">
                <a:solidFill>
                  <a:srgbClr val="004AAD"/>
                </a:solidFill>
                <a:latin typeface="29LT Baseet Bold"/>
                <a:ea typeface="29LT Baseet Bold"/>
                <a:cs typeface="29LT Baseet Bold"/>
                <a:sym typeface="29LT Baseet Bold"/>
              </a:rPr>
              <a:t>Fonctionnalités principales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0638" y="3611932"/>
            <a:ext cx="2963932" cy="6356958"/>
          </a:xfrm>
          <a:custGeom>
            <a:avLst/>
            <a:gdLst/>
            <a:ahLst/>
            <a:cxnLst/>
            <a:rect r="r" b="b" t="t" l="l"/>
            <a:pathLst>
              <a:path h="6356958" w="2963932">
                <a:moveTo>
                  <a:pt x="0" y="0"/>
                </a:moveTo>
                <a:lnTo>
                  <a:pt x="2963932" y="0"/>
                </a:lnTo>
                <a:lnTo>
                  <a:pt x="29639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47490" y="3398255"/>
            <a:ext cx="2948039" cy="6356958"/>
          </a:xfrm>
          <a:custGeom>
            <a:avLst/>
            <a:gdLst/>
            <a:ahLst/>
            <a:cxnLst/>
            <a:rect r="r" b="b" t="t" l="l"/>
            <a:pathLst>
              <a:path h="6356958" w="2948039">
                <a:moveTo>
                  <a:pt x="0" y="0"/>
                </a:moveTo>
                <a:lnTo>
                  <a:pt x="2948040" y="0"/>
                </a:lnTo>
                <a:lnTo>
                  <a:pt x="294804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93796" y="3398255"/>
            <a:ext cx="3113907" cy="6324872"/>
          </a:xfrm>
          <a:custGeom>
            <a:avLst/>
            <a:gdLst/>
            <a:ahLst/>
            <a:cxnLst/>
            <a:rect r="r" b="b" t="t" l="l"/>
            <a:pathLst>
              <a:path h="6324872" w="3113907">
                <a:moveTo>
                  <a:pt x="0" y="0"/>
                </a:moveTo>
                <a:lnTo>
                  <a:pt x="3113907" y="0"/>
                </a:lnTo>
                <a:lnTo>
                  <a:pt x="3113907" y="6324871"/>
                </a:lnTo>
                <a:lnTo>
                  <a:pt x="0" y="6324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15732" y="3611932"/>
            <a:ext cx="3011609" cy="6356958"/>
          </a:xfrm>
          <a:custGeom>
            <a:avLst/>
            <a:gdLst/>
            <a:ahLst/>
            <a:cxnLst/>
            <a:rect r="r" b="b" t="t" l="l"/>
            <a:pathLst>
              <a:path h="6356958" w="3011609">
                <a:moveTo>
                  <a:pt x="0" y="0"/>
                </a:moveTo>
                <a:lnTo>
                  <a:pt x="3011609" y="0"/>
                </a:lnTo>
                <a:lnTo>
                  <a:pt x="301160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290" y="62989"/>
            <a:ext cx="16391839" cy="144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83"/>
              </a:lnSpc>
            </a:pP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F</a:t>
            </a: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onctionnalités principales: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8700" y="1593538"/>
            <a:ext cx="7840453" cy="573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3"/>
              </a:lnSpc>
            </a:pPr>
            <a:r>
              <a:rPr lang="en-US" sz="3373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Creation de compte + déconnextion: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296489"/>
            <a:ext cx="6656773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Aff</a:t>
            </a: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ichage mensuel avec rappels visibles pour chaque jour sélectionné</a:t>
            </a:r>
          </a:p>
          <a:p>
            <a:pPr algn="ctr">
              <a:lnSpc>
                <a:spcPts val="406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623065" y="1568740"/>
            <a:ext cx="5213003" cy="62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3678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Connexion au compte: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9872" y="2263377"/>
            <a:ext cx="6315359" cy="102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29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Recherche, affichage</a:t>
            </a:r>
            <a:r>
              <a:rPr lang="en-US" sz="29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rapports médicaux, partage de documents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  <p:sp>
        <p:nvSpPr>
          <p:cNvPr name="AutoShape 12" id="12"/>
          <p:cNvSpPr/>
          <p:nvPr/>
        </p:nvSpPr>
        <p:spPr>
          <a:xfrm flipH="true" flipV="true">
            <a:off x="8933115" y="2806384"/>
            <a:ext cx="0" cy="67997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4338036" y="4670754"/>
            <a:ext cx="0" cy="493536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3229566" y="4273529"/>
            <a:ext cx="0" cy="49847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2949" y="3800611"/>
            <a:ext cx="2467574" cy="6070542"/>
          </a:xfrm>
          <a:custGeom>
            <a:avLst/>
            <a:gdLst/>
            <a:ahLst/>
            <a:cxnLst/>
            <a:rect r="r" b="b" t="t" l="l"/>
            <a:pathLst>
              <a:path h="6070542" w="2467574">
                <a:moveTo>
                  <a:pt x="0" y="0"/>
                </a:moveTo>
                <a:lnTo>
                  <a:pt x="2467574" y="0"/>
                </a:lnTo>
                <a:lnTo>
                  <a:pt x="2467574" y="6070541"/>
                </a:lnTo>
                <a:lnTo>
                  <a:pt x="0" y="607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2" t="0" r="-535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59976" y="3425893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34635" y="3425893"/>
            <a:ext cx="2882706" cy="6445259"/>
          </a:xfrm>
          <a:custGeom>
            <a:avLst/>
            <a:gdLst/>
            <a:ahLst/>
            <a:cxnLst/>
            <a:rect r="r" b="b" t="t" l="l"/>
            <a:pathLst>
              <a:path h="6445259" w="2882706">
                <a:moveTo>
                  <a:pt x="0" y="0"/>
                </a:moveTo>
                <a:lnTo>
                  <a:pt x="2882707" y="0"/>
                </a:lnTo>
                <a:lnTo>
                  <a:pt x="2882707" y="6445259"/>
                </a:lnTo>
                <a:lnTo>
                  <a:pt x="0" y="6445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8" r="-689" b="-3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290" y="62989"/>
            <a:ext cx="15849964" cy="144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83"/>
              </a:lnSpc>
            </a:pP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F</a:t>
            </a: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onctionnalités principales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822087"/>
            <a:ext cx="6678269" cy="60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</a:t>
            </a:r>
            <a:r>
              <a:rPr lang="en-US" sz="3577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ofil utilisateur complet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5026" y="2692546"/>
            <a:ext cx="6303568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(Ph</a:t>
            </a: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oto, âge, sexe, poids, groupe sanguin, antécédents médicaux…)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17554" y="1659800"/>
            <a:ext cx="6006108" cy="62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3678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</a:t>
            </a:r>
            <a:r>
              <a:rPr lang="en-US" b="true" sz="3678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 des médicaments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3444" y="2223587"/>
            <a:ext cx="10222599" cy="102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29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Ajo</a:t>
            </a:r>
            <a:r>
              <a:rPr lang="en-US" sz="29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 avec image, dosage, fréquence, notifications programmées (visuelles + sonores)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AutoShape 11" id="11"/>
          <p:cNvSpPr/>
          <p:nvPr/>
        </p:nvSpPr>
        <p:spPr>
          <a:xfrm>
            <a:off x="12964743" y="4267233"/>
            <a:ext cx="0" cy="43040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>
            <a:off x="7853444" y="1888762"/>
            <a:ext cx="0" cy="78940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1628" y="3895931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2" y="0"/>
                </a:lnTo>
                <a:lnTo>
                  <a:pt x="28606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3034" y="3930042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2" y="0"/>
                </a:lnTo>
                <a:lnTo>
                  <a:pt x="28606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47771" y="3930042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46558" y="3930042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1290" y="62989"/>
            <a:ext cx="16391839" cy="144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83"/>
              </a:lnSpc>
            </a:pP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F</a:t>
            </a: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onctionnalités principales: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3900" y="1676283"/>
            <a:ext cx="6678269" cy="60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Rendez-v</a:t>
            </a:r>
            <a:r>
              <a:rPr lang="en-US" sz="3577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ous médicaux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628" y="2223587"/>
            <a:ext cx="6656773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Créa</a:t>
            </a: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tion de rendez-vous par catégorie (docteur, analyse), modification, suppression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41339" y="1621747"/>
            <a:ext cx="4454277" cy="62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3678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</a:t>
            </a:r>
            <a:r>
              <a:rPr lang="en-US" b="true" sz="3678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ontacts d’urgence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47771" y="2369391"/>
            <a:ext cx="6315359" cy="102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29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Ajo</a:t>
            </a:r>
            <a:r>
              <a:rPr lang="en-US" sz="29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 de contacts avec photo, numéro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AutoShape 12" id="12"/>
          <p:cNvSpPr/>
          <p:nvPr/>
        </p:nvSpPr>
        <p:spPr>
          <a:xfrm>
            <a:off x="8890718" y="1742958"/>
            <a:ext cx="0" cy="81321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4051099" y="4273529"/>
            <a:ext cx="0" cy="51355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3547280" y="4273529"/>
            <a:ext cx="0" cy="51355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1464" y="3598593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4219" y="3579230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05450" y="3579230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1290" y="62989"/>
            <a:ext cx="16391839" cy="144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383"/>
              </a:lnSpc>
            </a:pP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F</a:t>
            </a:r>
            <a:r>
              <a:rPr lang="en-US" b="true" sz="8799">
                <a:solidFill>
                  <a:srgbClr val="004AAD"/>
                </a:solidFill>
                <a:latin typeface="29LT Baseet Ultra-Bold"/>
                <a:ea typeface="29LT Baseet Ultra-Bold"/>
                <a:cs typeface="29LT Baseet Ultra-Bold"/>
                <a:sym typeface="29LT Baseet Ultra-Bold"/>
              </a:rPr>
              <a:t>onctionnalités principales: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3900" y="1676283"/>
            <a:ext cx="6678269" cy="60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8"/>
              </a:lnSpc>
            </a:pPr>
            <a:r>
              <a:rPr lang="en-US" sz="3577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Calendrier</a:t>
            </a:r>
            <a:r>
              <a:rPr lang="en-US" sz="3577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interactif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0151" y="2223587"/>
            <a:ext cx="6656773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Aff</a:t>
            </a:r>
            <a:r>
              <a:rPr lang="en-US" sz="2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ichage mensuel avec rappels visibles pour chaque jour sélectionné</a:t>
            </a:r>
          </a:p>
          <a:p>
            <a:pPr algn="l">
              <a:lnSpc>
                <a:spcPts val="40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74136" y="1624629"/>
            <a:ext cx="7754987" cy="620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0"/>
              </a:lnSpc>
            </a:pPr>
            <a:r>
              <a:rPr lang="en-US" sz="3678" b="true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Gérer les prescripti</a:t>
            </a:r>
            <a:r>
              <a:rPr lang="en-US" b="true" sz="3678">
                <a:solidFill>
                  <a:srgbClr val="7831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ons médicales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47771" y="2369391"/>
            <a:ext cx="6315359" cy="102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29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Recherche, affichage</a:t>
            </a:r>
            <a:r>
              <a:rPr lang="en-US" sz="299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rapports médicaux, partage de documents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AutoShape 11" id="11"/>
          <p:cNvSpPr/>
          <p:nvPr/>
        </p:nvSpPr>
        <p:spPr>
          <a:xfrm>
            <a:off x="8172016" y="2245566"/>
            <a:ext cx="0" cy="73143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H="true" flipV="true">
            <a:off x="12893788" y="4532994"/>
            <a:ext cx="0" cy="472530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DAGmOwXDeLI</dc:identifier>
  <dcterms:modified xsi:type="dcterms:W3CDTF">2011-08-01T06:04:30Z</dcterms:modified>
  <cp:revision>1</cp:revision>
  <dc:title>Beige Illustrated Medical Project Presentation</dc:title>
</cp:coreProperties>
</file>